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uce Bold" panose="020B0604020202020204" charset="0"/>
      <p:regular r:id="rId16"/>
    </p:embeddedFont>
    <p:embeddedFont>
      <p:font typeface="Open Sauce" panose="020B0604020202020204" charset="0"/>
      <p:regular r:id="rId17"/>
    </p:embeddedFont>
    <p:embeddedFont>
      <p:font typeface="Open Sauce Heavy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9068">
            <a:off x="3684673" y="773525"/>
            <a:ext cx="2408733" cy="1326364"/>
          </a:xfrm>
          <a:custGeom>
            <a:avLst/>
            <a:gdLst/>
            <a:ahLst/>
            <a:cxnLst/>
            <a:rect l="l" t="t" r="r" b="b"/>
            <a:pathLst>
              <a:path w="2408733" h="1326364">
                <a:moveTo>
                  <a:pt x="0" y="0"/>
                </a:moveTo>
                <a:lnTo>
                  <a:pt x="2408733" y="0"/>
                </a:lnTo>
                <a:lnTo>
                  <a:pt x="2408733" y="1326364"/>
                </a:lnTo>
                <a:lnTo>
                  <a:pt x="0" y="132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85706" t="-74973" r="-8486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7683643"/>
            <a:ext cx="4307436" cy="1918767"/>
          </a:xfrm>
          <a:custGeom>
            <a:avLst/>
            <a:gdLst/>
            <a:ahLst/>
            <a:cxnLst/>
            <a:rect l="l" t="t" r="r" b="b"/>
            <a:pathLst>
              <a:path w="4307436" h="1918767">
                <a:moveTo>
                  <a:pt x="0" y="0"/>
                </a:moveTo>
                <a:lnTo>
                  <a:pt x="4307436" y="0"/>
                </a:lnTo>
                <a:lnTo>
                  <a:pt x="4307436" y="1918767"/>
                </a:lnTo>
                <a:lnTo>
                  <a:pt x="0" y="1918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75925" y="1990658"/>
            <a:ext cx="14936149" cy="6305684"/>
            <a:chOff x="0" y="0"/>
            <a:chExt cx="3933801" cy="1660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33801" cy="1660756"/>
            </a:xfrm>
            <a:custGeom>
              <a:avLst/>
              <a:gdLst/>
              <a:ahLst/>
              <a:cxnLst/>
              <a:rect l="l" t="t" r="r" b="b"/>
              <a:pathLst>
                <a:path w="3933801" h="1660756">
                  <a:moveTo>
                    <a:pt x="15550" y="0"/>
                  </a:moveTo>
                  <a:lnTo>
                    <a:pt x="3918250" y="0"/>
                  </a:lnTo>
                  <a:cubicBezTo>
                    <a:pt x="3926839" y="0"/>
                    <a:pt x="3933801" y="6962"/>
                    <a:pt x="3933801" y="15550"/>
                  </a:cubicBezTo>
                  <a:lnTo>
                    <a:pt x="3933801" y="1645206"/>
                  </a:lnTo>
                  <a:cubicBezTo>
                    <a:pt x="3933801" y="1649330"/>
                    <a:pt x="3932162" y="1653286"/>
                    <a:pt x="3929246" y="1656202"/>
                  </a:cubicBezTo>
                  <a:cubicBezTo>
                    <a:pt x="3926330" y="1659118"/>
                    <a:pt x="3922375" y="1660756"/>
                    <a:pt x="3918250" y="1660756"/>
                  </a:cubicBezTo>
                  <a:lnTo>
                    <a:pt x="15550" y="1660756"/>
                  </a:lnTo>
                  <a:cubicBezTo>
                    <a:pt x="11426" y="1660756"/>
                    <a:pt x="7471" y="1659118"/>
                    <a:pt x="4554" y="1656202"/>
                  </a:cubicBezTo>
                  <a:cubicBezTo>
                    <a:pt x="1638" y="1653286"/>
                    <a:pt x="0" y="1649330"/>
                    <a:pt x="0" y="1645206"/>
                  </a:cubicBezTo>
                  <a:lnTo>
                    <a:pt x="0" y="15550"/>
                  </a:lnTo>
                  <a:cubicBezTo>
                    <a:pt x="0" y="11426"/>
                    <a:pt x="1638" y="7471"/>
                    <a:pt x="4554" y="4554"/>
                  </a:cubicBezTo>
                  <a:cubicBezTo>
                    <a:pt x="7471" y="1638"/>
                    <a:pt x="11426" y="0"/>
                    <a:pt x="15550" y="0"/>
                  </a:cubicBezTo>
                  <a:close/>
                </a:path>
              </a:pathLst>
            </a:custGeom>
            <a:solidFill>
              <a:srgbClr val="F7F6F8"/>
            </a:solidFill>
            <a:ln w="19050" cap="rnd">
              <a:solidFill>
                <a:srgbClr val="0A2E76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933801" cy="1689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49982">
            <a:off x="1455990" y="632621"/>
            <a:ext cx="1965304" cy="3002547"/>
          </a:xfrm>
          <a:custGeom>
            <a:avLst/>
            <a:gdLst/>
            <a:ahLst/>
            <a:cxnLst/>
            <a:rect l="l" t="t" r="r" b="b"/>
            <a:pathLst>
              <a:path w="1965304" h="3002547">
                <a:moveTo>
                  <a:pt x="0" y="0"/>
                </a:moveTo>
                <a:lnTo>
                  <a:pt x="1965303" y="0"/>
                </a:lnTo>
                <a:lnTo>
                  <a:pt x="1965303" y="3002547"/>
                </a:lnTo>
                <a:lnTo>
                  <a:pt x="0" y="3002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4027778" y="6701642"/>
            <a:ext cx="3826293" cy="3882770"/>
          </a:xfrm>
          <a:custGeom>
            <a:avLst/>
            <a:gdLst/>
            <a:ahLst/>
            <a:cxnLst/>
            <a:rect l="l" t="t" r="r" b="b"/>
            <a:pathLst>
              <a:path w="3826293" h="3882770">
                <a:moveTo>
                  <a:pt x="0" y="0"/>
                </a:moveTo>
                <a:lnTo>
                  <a:pt x="3826293" y="0"/>
                </a:lnTo>
                <a:lnTo>
                  <a:pt x="3826293" y="3882770"/>
                </a:lnTo>
                <a:lnTo>
                  <a:pt x="0" y="38827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189735" y="4514344"/>
            <a:ext cx="11908530" cy="2136775"/>
            <a:chOff x="0" y="0"/>
            <a:chExt cx="15878039" cy="2849033"/>
          </a:xfrm>
        </p:grpSpPr>
        <p:sp>
          <p:nvSpPr>
            <p:cNvPr id="10" name="TextBox 10"/>
            <p:cNvSpPr txBox="1"/>
            <p:nvPr/>
          </p:nvSpPr>
          <p:spPr>
            <a:xfrm>
              <a:off x="1075821" y="-28575"/>
              <a:ext cx="14194796" cy="731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50"/>
                </a:lnSpc>
                <a:spcBef>
                  <a:spcPct val="0"/>
                </a:spcBef>
              </a:pPr>
              <a:r>
                <a:rPr lang="en-US" sz="3500" u="none">
                  <a:solidFill>
                    <a:srgbClr val="0A2E76"/>
                  </a:solidFill>
                  <a:latin typeface="Open Sauce Bold"/>
                </a:rPr>
                <a:t>AN INTRODUCTION TO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29733"/>
              <a:ext cx="15878039" cy="201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>
                  <a:solidFill>
                    <a:srgbClr val="0A2E76"/>
                  </a:solidFill>
                  <a:latin typeface="Open Sauce Heavy"/>
                </a:rPr>
                <a:t>Types of Waves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88744" y="8840880"/>
            <a:ext cx="5897477" cy="1156349"/>
            <a:chOff x="0" y="0"/>
            <a:chExt cx="7863303" cy="15417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30977" cy="1453349"/>
            </a:xfrm>
            <a:custGeom>
              <a:avLst/>
              <a:gdLst/>
              <a:ahLst/>
              <a:cxnLst/>
              <a:rect l="l" t="t" r="r" b="b"/>
              <a:pathLst>
                <a:path w="3030977" h="1453349">
                  <a:moveTo>
                    <a:pt x="0" y="0"/>
                  </a:moveTo>
                  <a:lnTo>
                    <a:pt x="3030977" y="0"/>
                  </a:lnTo>
                  <a:lnTo>
                    <a:pt x="3030977" y="1453349"/>
                  </a:lnTo>
                  <a:lnTo>
                    <a:pt x="0" y="1453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3747265" y="0"/>
              <a:ext cx="4116038" cy="1541799"/>
            </a:xfrm>
            <a:custGeom>
              <a:avLst/>
              <a:gdLst/>
              <a:ahLst/>
              <a:cxnLst/>
              <a:rect l="l" t="t" r="r" b="b"/>
              <a:pathLst>
                <a:path w="4116038" h="1541799">
                  <a:moveTo>
                    <a:pt x="0" y="0"/>
                  </a:moveTo>
                  <a:lnTo>
                    <a:pt x="4116038" y="0"/>
                  </a:lnTo>
                  <a:lnTo>
                    <a:pt x="4116038" y="1541799"/>
                  </a:lnTo>
                  <a:lnTo>
                    <a:pt x="0" y="1541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6403619" y="2133894"/>
            <a:ext cx="5480762" cy="2469318"/>
          </a:xfrm>
          <a:custGeom>
            <a:avLst/>
            <a:gdLst/>
            <a:ahLst/>
            <a:cxnLst/>
            <a:rect l="l" t="t" r="r" b="b"/>
            <a:pathLst>
              <a:path w="5480762" h="2469318">
                <a:moveTo>
                  <a:pt x="0" y="0"/>
                </a:moveTo>
                <a:lnTo>
                  <a:pt x="5480762" y="0"/>
                </a:lnTo>
                <a:lnTo>
                  <a:pt x="5480762" y="2469318"/>
                </a:lnTo>
                <a:lnTo>
                  <a:pt x="0" y="24693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01338" t="-94048" r="-81974" b="-250530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4654" y="3578179"/>
            <a:ext cx="13258691" cy="3130642"/>
            <a:chOff x="0" y="0"/>
            <a:chExt cx="17678255" cy="4174189"/>
          </a:xfrm>
        </p:grpSpPr>
        <p:sp>
          <p:nvSpPr>
            <p:cNvPr id="3" name="TextBox 3"/>
            <p:cNvSpPr txBox="1"/>
            <p:nvPr/>
          </p:nvSpPr>
          <p:spPr>
            <a:xfrm>
              <a:off x="1078710" y="-57150"/>
              <a:ext cx="15520834" cy="1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5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97A1A9"/>
                  </a:solidFill>
                  <a:latin typeface="Open Sauce Heavy"/>
                </a:rPr>
                <a:t>Reference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18880"/>
              <a:ext cx="17678255" cy="225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550"/>
                </a:lnSpc>
                <a:spcBef>
                  <a:spcPct val="0"/>
                </a:spcBef>
              </a:pPr>
              <a:r>
                <a:rPr lang="en-US" sz="3500" u="none">
                  <a:solidFill>
                    <a:srgbClr val="FFFFFF"/>
                  </a:solidFill>
                  <a:latin typeface="Open Sauce"/>
                </a:rPr>
                <a:t>CK-12. "Waves and Wave Properties." Retrieved November 20, 2022 from https://www.ck12.org/book/ck-12-physics---intermediate/section/10.4/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94420" y="3955854"/>
            <a:ext cx="13099159" cy="2234753"/>
            <a:chOff x="0" y="0"/>
            <a:chExt cx="17465546" cy="297967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465546" cy="2979670"/>
              <a:chOff x="0" y="0"/>
              <a:chExt cx="3449984" cy="5885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449984" cy="588577"/>
              </a:xfrm>
              <a:custGeom>
                <a:avLst/>
                <a:gdLst/>
                <a:ahLst/>
                <a:cxnLst/>
                <a:rect l="l" t="t" r="r" b="b"/>
                <a:pathLst>
                  <a:path w="3449984" h="588577">
                    <a:moveTo>
                      <a:pt x="17731" y="0"/>
                    </a:moveTo>
                    <a:lnTo>
                      <a:pt x="3432254" y="0"/>
                    </a:lnTo>
                    <a:cubicBezTo>
                      <a:pt x="3436956" y="0"/>
                      <a:pt x="3441466" y="1868"/>
                      <a:pt x="3444791" y="5193"/>
                    </a:cubicBezTo>
                    <a:cubicBezTo>
                      <a:pt x="3448116" y="8518"/>
                      <a:pt x="3449984" y="13028"/>
                      <a:pt x="3449984" y="17731"/>
                    </a:cubicBezTo>
                    <a:lnTo>
                      <a:pt x="3449984" y="570846"/>
                    </a:lnTo>
                    <a:cubicBezTo>
                      <a:pt x="3449984" y="575549"/>
                      <a:pt x="3448116" y="580058"/>
                      <a:pt x="3444791" y="583384"/>
                    </a:cubicBezTo>
                    <a:cubicBezTo>
                      <a:pt x="3441466" y="586709"/>
                      <a:pt x="3436956" y="588577"/>
                      <a:pt x="3432254" y="588577"/>
                    </a:cubicBezTo>
                    <a:lnTo>
                      <a:pt x="17731" y="588577"/>
                    </a:lnTo>
                    <a:cubicBezTo>
                      <a:pt x="13028" y="588577"/>
                      <a:pt x="8518" y="586709"/>
                      <a:pt x="5193" y="583384"/>
                    </a:cubicBezTo>
                    <a:cubicBezTo>
                      <a:pt x="1868" y="580058"/>
                      <a:pt x="0" y="575549"/>
                      <a:pt x="0" y="570846"/>
                    </a:cubicBezTo>
                    <a:lnTo>
                      <a:pt x="0" y="17731"/>
                    </a:lnTo>
                    <a:cubicBezTo>
                      <a:pt x="0" y="13028"/>
                      <a:pt x="1868" y="8518"/>
                      <a:pt x="5193" y="5193"/>
                    </a:cubicBezTo>
                    <a:cubicBezTo>
                      <a:pt x="8518" y="1868"/>
                      <a:pt x="13028" y="0"/>
                      <a:pt x="17731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3449984" cy="6076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1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487134" y="728893"/>
              <a:ext cx="14491278" cy="1493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>
                  <a:solidFill>
                    <a:srgbClr val="0A2E76"/>
                  </a:solidFill>
                  <a:latin typeface="Open Sauce"/>
                </a:rPr>
                <a:t>Some of these waves cause the ground to shake up and down (S-waves) or side to side (P-waves).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94420" y="6521387"/>
            <a:ext cx="13099159" cy="2234753"/>
            <a:chOff x="0" y="0"/>
            <a:chExt cx="17465546" cy="297967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465546" cy="2979670"/>
              <a:chOff x="0" y="0"/>
              <a:chExt cx="3449984" cy="58857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984" cy="588577"/>
              </a:xfrm>
              <a:custGeom>
                <a:avLst/>
                <a:gdLst/>
                <a:ahLst/>
                <a:cxnLst/>
                <a:rect l="l" t="t" r="r" b="b"/>
                <a:pathLst>
                  <a:path w="3449984" h="588577">
                    <a:moveTo>
                      <a:pt x="17731" y="0"/>
                    </a:moveTo>
                    <a:lnTo>
                      <a:pt x="3432254" y="0"/>
                    </a:lnTo>
                    <a:cubicBezTo>
                      <a:pt x="3436956" y="0"/>
                      <a:pt x="3441466" y="1868"/>
                      <a:pt x="3444791" y="5193"/>
                    </a:cubicBezTo>
                    <a:cubicBezTo>
                      <a:pt x="3448116" y="8518"/>
                      <a:pt x="3449984" y="13028"/>
                      <a:pt x="3449984" y="17731"/>
                    </a:cubicBezTo>
                    <a:lnTo>
                      <a:pt x="3449984" y="570846"/>
                    </a:lnTo>
                    <a:cubicBezTo>
                      <a:pt x="3449984" y="575549"/>
                      <a:pt x="3448116" y="580058"/>
                      <a:pt x="3444791" y="583384"/>
                    </a:cubicBezTo>
                    <a:cubicBezTo>
                      <a:pt x="3441466" y="586709"/>
                      <a:pt x="3436956" y="588577"/>
                      <a:pt x="3432254" y="588577"/>
                    </a:cubicBezTo>
                    <a:lnTo>
                      <a:pt x="17731" y="588577"/>
                    </a:lnTo>
                    <a:cubicBezTo>
                      <a:pt x="13028" y="588577"/>
                      <a:pt x="8518" y="586709"/>
                      <a:pt x="5193" y="583384"/>
                    </a:cubicBezTo>
                    <a:cubicBezTo>
                      <a:pt x="1868" y="580058"/>
                      <a:pt x="0" y="575549"/>
                      <a:pt x="0" y="570846"/>
                    </a:cubicBezTo>
                    <a:lnTo>
                      <a:pt x="0" y="17731"/>
                    </a:lnTo>
                    <a:cubicBezTo>
                      <a:pt x="0" y="13028"/>
                      <a:pt x="1868" y="8518"/>
                      <a:pt x="5193" y="5193"/>
                    </a:cubicBezTo>
                    <a:cubicBezTo>
                      <a:pt x="8518" y="1868"/>
                      <a:pt x="13028" y="0"/>
                      <a:pt x="17731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3449984" cy="6076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1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487134" y="728893"/>
              <a:ext cx="14491278" cy="1493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>
                  <a:solidFill>
                    <a:srgbClr val="0A2E76"/>
                  </a:solidFill>
                  <a:latin typeface="Open Sauce"/>
                </a:rPr>
                <a:t>In this lesson, we will learn more about waves and their types.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-7951171">
            <a:off x="12531648" y="8973439"/>
            <a:ext cx="1549064" cy="418425"/>
          </a:xfrm>
          <a:custGeom>
            <a:avLst/>
            <a:gdLst/>
            <a:ahLst/>
            <a:cxnLst/>
            <a:rect l="l" t="t" r="r" b="b"/>
            <a:pathLst>
              <a:path w="1549064" h="418425">
                <a:moveTo>
                  <a:pt x="0" y="0"/>
                </a:moveTo>
                <a:lnTo>
                  <a:pt x="1549065" y="0"/>
                </a:lnTo>
                <a:lnTo>
                  <a:pt x="1549065" y="418424"/>
                </a:lnTo>
                <a:lnTo>
                  <a:pt x="0" y="418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09243"/>
            </a:stretch>
          </a:blipFill>
        </p:spPr>
      </p:sp>
      <p:sp>
        <p:nvSpPr>
          <p:cNvPr id="13" name="Freeform 13"/>
          <p:cNvSpPr/>
          <p:nvPr/>
        </p:nvSpPr>
        <p:spPr>
          <a:xfrm rot="-505939">
            <a:off x="14078579" y="6988483"/>
            <a:ext cx="4643691" cy="3672738"/>
          </a:xfrm>
          <a:custGeom>
            <a:avLst/>
            <a:gdLst/>
            <a:ahLst/>
            <a:cxnLst/>
            <a:rect l="l" t="t" r="r" b="b"/>
            <a:pathLst>
              <a:path w="4643691" h="3672738">
                <a:moveTo>
                  <a:pt x="0" y="0"/>
                </a:moveTo>
                <a:lnTo>
                  <a:pt x="4643692" y="0"/>
                </a:lnTo>
                <a:lnTo>
                  <a:pt x="4643692" y="3672738"/>
                </a:lnTo>
                <a:lnTo>
                  <a:pt x="0" y="367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620549" flipH="1" flipV="1">
            <a:off x="15080309" y="6492559"/>
            <a:ext cx="1623442" cy="438515"/>
          </a:xfrm>
          <a:custGeom>
            <a:avLst/>
            <a:gdLst/>
            <a:ahLst/>
            <a:cxnLst/>
            <a:rect l="l" t="t" r="r" b="b"/>
            <a:pathLst>
              <a:path w="1623442" h="438515">
                <a:moveTo>
                  <a:pt x="1623442" y="438516"/>
                </a:moveTo>
                <a:lnTo>
                  <a:pt x="0" y="438516"/>
                </a:lnTo>
                <a:lnTo>
                  <a:pt x="0" y="0"/>
                </a:lnTo>
                <a:lnTo>
                  <a:pt x="1623442" y="0"/>
                </a:lnTo>
                <a:lnTo>
                  <a:pt x="1623442" y="4385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09243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-199265" y="-158974"/>
            <a:ext cx="18613261" cy="2875419"/>
            <a:chOff x="0" y="0"/>
            <a:chExt cx="4902258" cy="7573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02258" cy="757312"/>
            </a:xfrm>
            <a:custGeom>
              <a:avLst/>
              <a:gdLst/>
              <a:ahLst/>
              <a:cxnLst/>
              <a:rect l="l" t="t" r="r" b="b"/>
              <a:pathLst>
                <a:path w="4902258" h="757312">
                  <a:moveTo>
                    <a:pt x="0" y="0"/>
                  </a:moveTo>
                  <a:lnTo>
                    <a:pt x="4902258" y="0"/>
                  </a:lnTo>
                  <a:lnTo>
                    <a:pt x="4902258" y="757312"/>
                  </a:lnTo>
                  <a:lnTo>
                    <a:pt x="0" y="757312"/>
                  </a:lnTo>
                  <a:close/>
                </a:path>
              </a:pathLst>
            </a:custGeom>
            <a:solidFill>
              <a:srgbClr val="397CAD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4902258" cy="77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806762"/>
            <a:ext cx="16230600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50"/>
              </a:lnSpc>
              <a:spcBef>
                <a:spcPct val="0"/>
              </a:spcBef>
            </a:pPr>
            <a:r>
              <a:rPr lang="en-US" sz="6500">
                <a:solidFill>
                  <a:srgbClr val="363636"/>
                </a:solidFill>
                <a:latin typeface="Open Sauce Heavy"/>
              </a:rPr>
              <a:t>Earthquakes are waves we can feel!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265" y="-158974"/>
            <a:ext cx="18613261" cy="2875419"/>
            <a:chOff x="0" y="0"/>
            <a:chExt cx="4902258" cy="7573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2258" cy="757312"/>
            </a:xfrm>
            <a:custGeom>
              <a:avLst/>
              <a:gdLst/>
              <a:ahLst/>
              <a:cxnLst/>
              <a:rect l="l" t="t" r="r" b="b"/>
              <a:pathLst>
                <a:path w="4902258" h="757312">
                  <a:moveTo>
                    <a:pt x="0" y="0"/>
                  </a:moveTo>
                  <a:lnTo>
                    <a:pt x="4902258" y="0"/>
                  </a:lnTo>
                  <a:lnTo>
                    <a:pt x="4902258" y="757312"/>
                  </a:lnTo>
                  <a:lnTo>
                    <a:pt x="0" y="757312"/>
                  </a:lnTo>
                  <a:close/>
                </a:path>
              </a:pathLst>
            </a:custGeom>
            <a:solidFill>
              <a:srgbClr val="97A1A9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2258" cy="77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90712" y="1952860"/>
            <a:ext cx="4097288" cy="1527171"/>
          </a:xfrm>
          <a:custGeom>
            <a:avLst/>
            <a:gdLst/>
            <a:ahLst/>
            <a:cxnLst/>
            <a:rect l="l" t="t" r="r" b="b"/>
            <a:pathLst>
              <a:path w="4097288" h="1527171">
                <a:moveTo>
                  <a:pt x="0" y="0"/>
                </a:moveTo>
                <a:lnTo>
                  <a:pt x="4097288" y="0"/>
                </a:lnTo>
                <a:lnTo>
                  <a:pt x="4097288" y="1527171"/>
                </a:lnTo>
                <a:lnTo>
                  <a:pt x="0" y="1527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20799" y="3950162"/>
            <a:ext cx="13846403" cy="4500610"/>
            <a:chOff x="0" y="0"/>
            <a:chExt cx="18461870" cy="600081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8461870" cy="6000813"/>
              <a:chOff x="0" y="0"/>
              <a:chExt cx="3646789" cy="118534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646789" cy="1185346"/>
              </a:xfrm>
              <a:custGeom>
                <a:avLst/>
                <a:gdLst/>
                <a:ahLst/>
                <a:cxnLst/>
                <a:rect l="l" t="t" r="r" b="b"/>
                <a:pathLst>
                  <a:path w="3646789" h="1185346">
                    <a:moveTo>
                      <a:pt x="16774" y="0"/>
                    </a:moveTo>
                    <a:lnTo>
                      <a:pt x="3630015" y="0"/>
                    </a:lnTo>
                    <a:cubicBezTo>
                      <a:pt x="3634464" y="0"/>
                      <a:pt x="3638730" y="1767"/>
                      <a:pt x="3641876" y="4913"/>
                    </a:cubicBezTo>
                    <a:cubicBezTo>
                      <a:pt x="3645022" y="8059"/>
                      <a:pt x="3646789" y="12325"/>
                      <a:pt x="3646789" y="16774"/>
                    </a:cubicBezTo>
                    <a:lnTo>
                      <a:pt x="3646789" y="1168572"/>
                    </a:lnTo>
                    <a:cubicBezTo>
                      <a:pt x="3646789" y="1173021"/>
                      <a:pt x="3645022" y="1177287"/>
                      <a:pt x="3641876" y="1180433"/>
                    </a:cubicBezTo>
                    <a:cubicBezTo>
                      <a:pt x="3638730" y="1183579"/>
                      <a:pt x="3634464" y="1185346"/>
                      <a:pt x="3630015" y="1185346"/>
                    </a:cubicBezTo>
                    <a:lnTo>
                      <a:pt x="16774" y="1185346"/>
                    </a:lnTo>
                    <a:cubicBezTo>
                      <a:pt x="12325" y="1185346"/>
                      <a:pt x="8059" y="1183579"/>
                      <a:pt x="4913" y="1180433"/>
                    </a:cubicBezTo>
                    <a:cubicBezTo>
                      <a:pt x="1767" y="1177287"/>
                      <a:pt x="0" y="1173021"/>
                      <a:pt x="0" y="1168572"/>
                    </a:cubicBezTo>
                    <a:lnTo>
                      <a:pt x="0" y="16774"/>
                    </a:lnTo>
                    <a:cubicBezTo>
                      <a:pt x="0" y="12325"/>
                      <a:pt x="1767" y="8059"/>
                      <a:pt x="4913" y="4913"/>
                    </a:cubicBezTo>
                    <a:cubicBezTo>
                      <a:pt x="8059" y="1767"/>
                      <a:pt x="12325" y="0"/>
                      <a:pt x="16774" y="0"/>
                    </a:cubicBezTo>
                    <a:close/>
                  </a:path>
                </a:pathLst>
              </a:custGeom>
              <a:solidFill>
                <a:srgbClr val="F7F6F8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646789" cy="12139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571968" y="1754748"/>
              <a:ext cx="15317935" cy="2424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0A2E76"/>
                  </a:solidFill>
                  <a:latin typeface="Open Sauce"/>
                </a:rPr>
                <a:t> Define what a wave is. </a:t>
              </a:r>
            </a:p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0A2E76"/>
                  </a:solidFill>
                  <a:latin typeface="Open Sauce"/>
                </a:rPr>
                <a:t> Differentiate transverse from longitudinal waves.</a:t>
              </a:r>
            </a:p>
            <a:p>
              <a:pPr marL="755651" lvl="1" indent="-377825" algn="l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0A2E76"/>
                  </a:solidFill>
                  <a:latin typeface="Open Sauce"/>
                </a:rPr>
                <a:t> Cite examples for each wave type.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3318114" y="8098347"/>
            <a:ext cx="3990576" cy="1262473"/>
          </a:xfrm>
          <a:custGeom>
            <a:avLst/>
            <a:gdLst/>
            <a:ahLst/>
            <a:cxnLst/>
            <a:rect l="l" t="t" r="r" b="b"/>
            <a:pathLst>
              <a:path w="3990576" h="1262473">
                <a:moveTo>
                  <a:pt x="0" y="0"/>
                </a:moveTo>
                <a:lnTo>
                  <a:pt x="3990576" y="0"/>
                </a:lnTo>
                <a:lnTo>
                  <a:pt x="3990576" y="1262474"/>
                </a:lnTo>
                <a:lnTo>
                  <a:pt x="0" y="1262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0300">
            <a:off x="1162521" y="6481535"/>
            <a:ext cx="1817519" cy="2776765"/>
          </a:xfrm>
          <a:custGeom>
            <a:avLst/>
            <a:gdLst/>
            <a:ahLst/>
            <a:cxnLst/>
            <a:rect l="l" t="t" r="r" b="b"/>
            <a:pathLst>
              <a:path w="1817519" h="2776765">
                <a:moveTo>
                  <a:pt x="0" y="0"/>
                </a:moveTo>
                <a:lnTo>
                  <a:pt x="1817519" y="0"/>
                </a:lnTo>
                <a:lnTo>
                  <a:pt x="1817519" y="2776765"/>
                </a:lnTo>
                <a:lnTo>
                  <a:pt x="0" y="27767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604303" y="806762"/>
            <a:ext cx="13079394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50"/>
              </a:lnSpc>
              <a:spcBef>
                <a:spcPct val="0"/>
              </a:spcBef>
            </a:pPr>
            <a:r>
              <a:rPr lang="en-US" sz="6500">
                <a:solidFill>
                  <a:srgbClr val="0A2E76"/>
                </a:solidFill>
                <a:latin typeface="Open Sauce Heavy"/>
              </a:rPr>
              <a:t>Learning Outcomes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265" y="-158974"/>
            <a:ext cx="11374261" cy="2875419"/>
            <a:chOff x="0" y="0"/>
            <a:chExt cx="2995690" cy="7573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5690" cy="757312"/>
            </a:xfrm>
            <a:custGeom>
              <a:avLst/>
              <a:gdLst/>
              <a:ahLst/>
              <a:cxnLst/>
              <a:rect l="l" t="t" r="r" b="b"/>
              <a:pathLst>
                <a:path w="2995690" h="757312">
                  <a:moveTo>
                    <a:pt x="0" y="0"/>
                  </a:moveTo>
                  <a:lnTo>
                    <a:pt x="2995690" y="0"/>
                  </a:lnTo>
                  <a:lnTo>
                    <a:pt x="2995690" y="757312"/>
                  </a:lnTo>
                  <a:lnTo>
                    <a:pt x="0" y="757312"/>
                  </a:lnTo>
                  <a:close/>
                </a:path>
              </a:pathLst>
            </a:custGeom>
            <a:solidFill>
              <a:srgbClr val="E2A54F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995690" cy="77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41578" y="-149449"/>
            <a:ext cx="8013122" cy="10685530"/>
            <a:chOff x="0" y="0"/>
            <a:chExt cx="2110452" cy="28142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0452" cy="2814296"/>
            </a:xfrm>
            <a:custGeom>
              <a:avLst/>
              <a:gdLst/>
              <a:ahLst/>
              <a:cxnLst/>
              <a:rect l="l" t="t" r="r" b="b"/>
              <a:pathLst>
                <a:path w="2110452" h="2814296">
                  <a:moveTo>
                    <a:pt x="0" y="0"/>
                  </a:moveTo>
                  <a:lnTo>
                    <a:pt x="2110452" y="0"/>
                  </a:lnTo>
                  <a:lnTo>
                    <a:pt x="2110452" y="2814296"/>
                  </a:lnTo>
                  <a:lnTo>
                    <a:pt x="0" y="2814296"/>
                  </a:lnTo>
                  <a:close/>
                </a:path>
              </a:pathLst>
            </a:custGeom>
            <a:solidFill>
              <a:srgbClr val="F7F6F8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10452" cy="2833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29359" y="5633387"/>
            <a:ext cx="4872766" cy="2651083"/>
            <a:chOff x="0" y="0"/>
            <a:chExt cx="6497022" cy="353477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2040179"/>
              <a:ext cx="6497022" cy="1494598"/>
              <a:chOff x="0" y="0"/>
              <a:chExt cx="1522796" cy="35031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22796" cy="350310"/>
              </a:xfrm>
              <a:custGeom>
                <a:avLst/>
                <a:gdLst/>
                <a:ahLst/>
                <a:cxnLst/>
                <a:rect l="l" t="t" r="r" b="b"/>
                <a:pathLst>
                  <a:path w="1522796" h="350310">
                    <a:moveTo>
                      <a:pt x="761398" y="0"/>
                    </a:moveTo>
                    <a:cubicBezTo>
                      <a:pt x="340890" y="0"/>
                      <a:pt x="0" y="78419"/>
                      <a:pt x="0" y="175155"/>
                    </a:cubicBezTo>
                    <a:cubicBezTo>
                      <a:pt x="0" y="271890"/>
                      <a:pt x="340890" y="350310"/>
                      <a:pt x="761398" y="350310"/>
                    </a:cubicBezTo>
                    <a:cubicBezTo>
                      <a:pt x="1181907" y="350310"/>
                      <a:pt x="1522796" y="271890"/>
                      <a:pt x="1522796" y="175155"/>
                    </a:cubicBezTo>
                    <a:cubicBezTo>
                      <a:pt x="1522796" y="78419"/>
                      <a:pt x="1181907" y="0"/>
                      <a:pt x="761398" y="0"/>
                    </a:cubicBezTo>
                    <a:lnTo>
                      <a:pt x="761398" y="0"/>
                    </a:lnTo>
                    <a:close/>
                  </a:path>
                </a:pathLst>
              </a:custGeom>
              <a:solidFill>
                <a:srgbClr val="C3D6EF"/>
              </a:solidFill>
              <a:ln w="28575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142762" y="13792"/>
                <a:ext cx="1237272" cy="303677"/>
              </a:xfrm>
              <a:prstGeom prst="rect">
                <a:avLst/>
              </a:prstGeom>
            </p:spPr>
            <p:txBody>
              <a:bodyPr lIns="42813" tIns="42813" rIns="42813" bIns="42813" rtlCol="0" anchor="ctr"/>
              <a:lstStyle/>
              <a:p>
                <a:pPr marL="0" lvl="0" indent="0" algn="ctr">
                  <a:lnSpc>
                    <a:spcPts val="261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14535" y="2040179"/>
              <a:ext cx="5067952" cy="1122381"/>
              <a:chOff x="0" y="0"/>
              <a:chExt cx="1187846" cy="263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187846" cy="263068"/>
              </a:xfrm>
              <a:custGeom>
                <a:avLst/>
                <a:gdLst/>
                <a:ahLst/>
                <a:cxnLst/>
                <a:rect l="l" t="t" r="r" b="b"/>
                <a:pathLst>
                  <a:path w="1187846" h="263068">
                    <a:moveTo>
                      <a:pt x="593923" y="0"/>
                    </a:moveTo>
                    <a:cubicBezTo>
                      <a:pt x="265908" y="0"/>
                      <a:pt x="0" y="58890"/>
                      <a:pt x="0" y="131534"/>
                    </a:cubicBezTo>
                    <a:cubicBezTo>
                      <a:pt x="0" y="204178"/>
                      <a:pt x="265908" y="263068"/>
                      <a:pt x="593923" y="263068"/>
                    </a:cubicBezTo>
                    <a:cubicBezTo>
                      <a:pt x="921937" y="263068"/>
                      <a:pt x="1187846" y="204178"/>
                      <a:pt x="1187846" y="131534"/>
                    </a:cubicBezTo>
                    <a:cubicBezTo>
                      <a:pt x="1187846" y="58890"/>
                      <a:pt x="921937" y="0"/>
                      <a:pt x="593923" y="0"/>
                    </a:cubicBezTo>
                    <a:lnTo>
                      <a:pt x="593923" y="0"/>
                    </a:lnTo>
                    <a:close/>
                  </a:path>
                </a:pathLst>
              </a:custGeom>
              <a:solidFill>
                <a:srgbClr val="F7F6F8"/>
              </a:solidFill>
              <a:ln w="28575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11361" y="5613"/>
                <a:ext cx="965125" cy="232793"/>
              </a:xfrm>
              <a:prstGeom prst="rect">
                <a:avLst/>
              </a:prstGeom>
            </p:spPr>
            <p:txBody>
              <a:bodyPr lIns="42813" tIns="42813" rIns="42813" bIns="42813" rtlCol="0" anchor="ctr"/>
              <a:lstStyle/>
              <a:p>
                <a:pPr marL="0" lvl="0" indent="0" algn="ctr">
                  <a:lnSpc>
                    <a:spcPts val="261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514602" y="2040179"/>
              <a:ext cx="3467817" cy="741926"/>
              <a:chOff x="0" y="0"/>
              <a:chExt cx="812800" cy="1738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17389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73895">
                    <a:moveTo>
                      <a:pt x="406400" y="0"/>
                    </a:moveTo>
                    <a:cubicBezTo>
                      <a:pt x="181951" y="0"/>
                      <a:pt x="0" y="38928"/>
                      <a:pt x="0" y="86948"/>
                    </a:cubicBezTo>
                    <a:cubicBezTo>
                      <a:pt x="0" y="134968"/>
                      <a:pt x="181951" y="173895"/>
                      <a:pt x="406400" y="173895"/>
                    </a:cubicBezTo>
                    <a:cubicBezTo>
                      <a:pt x="630849" y="173895"/>
                      <a:pt x="812800" y="134968"/>
                      <a:pt x="812800" y="86948"/>
                    </a:cubicBezTo>
                    <a:cubicBezTo>
                      <a:pt x="812800" y="38928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3D6EF"/>
              </a:solidFill>
              <a:ln w="28575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-2747"/>
                <a:ext cx="660400" cy="160340"/>
              </a:xfrm>
              <a:prstGeom prst="rect">
                <a:avLst/>
              </a:prstGeom>
            </p:spPr>
            <p:txBody>
              <a:bodyPr lIns="42813" tIns="42813" rIns="42813" bIns="42813" rtlCol="0" anchor="ctr"/>
              <a:lstStyle/>
              <a:p>
                <a:pPr marL="0" lvl="0" indent="0" algn="ctr">
                  <a:lnSpc>
                    <a:spcPts val="261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522828" y="0"/>
              <a:ext cx="1451366" cy="2558498"/>
            </a:xfrm>
            <a:custGeom>
              <a:avLst/>
              <a:gdLst/>
              <a:ahLst/>
              <a:cxnLst/>
              <a:rect l="l" t="t" r="r" b="b"/>
              <a:pathLst>
                <a:path w="1451366" h="2558498">
                  <a:moveTo>
                    <a:pt x="0" y="0"/>
                  </a:moveTo>
                  <a:lnTo>
                    <a:pt x="1451366" y="0"/>
                  </a:lnTo>
                  <a:lnTo>
                    <a:pt x="1451366" y="2558498"/>
                  </a:lnTo>
                  <a:lnTo>
                    <a:pt x="0" y="2558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283840" y="3857380"/>
            <a:ext cx="9891156" cy="4142928"/>
            <a:chOff x="0" y="0"/>
            <a:chExt cx="13188208" cy="5523904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188208" cy="5523904"/>
              <a:chOff x="0" y="0"/>
              <a:chExt cx="2605078" cy="109114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05078" cy="1091141"/>
              </a:xfrm>
              <a:custGeom>
                <a:avLst/>
                <a:gdLst/>
                <a:ahLst/>
                <a:cxnLst/>
                <a:rect l="l" t="t" r="r" b="b"/>
                <a:pathLst>
                  <a:path w="2605078" h="1091141">
                    <a:moveTo>
                      <a:pt x="23481" y="0"/>
                    </a:moveTo>
                    <a:lnTo>
                      <a:pt x="2581597" y="0"/>
                    </a:lnTo>
                    <a:cubicBezTo>
                      <a:pt x="2594565" y="0"/>
                      <a:pt x="2605078" y="10513"/>
                      <a:pt x="2605078" y="23481"/>
                    </a:cubicBezTo>
                    <a:lnTo>
                      <a:pt x="2605078" y="1067660"/>
                    </a:lnTo>
                    <a:cubicBezTo>
                      <a:pt x="2605078" y="1080629"/>
                      <a:pt x="2594565" y="1091141"/>
                      <a:pt x="2581597" y="1091141"/>
                    </a:cubicBezTo>
                    <a:lnTo>
                      <a:pt x="23481" y="1091141"/>
                    </a:lnTo>
                    <a:cubicBezTo>
                      <a:pt x="10513" y="1091141"/>
                      <a:pt x="0" y="1080629"/>
                      <a:pt x="0" y="1067660"/>
                    </a:cubicBezTo>
                    <a:lnTo>
                      <a:pt x="0" y="23481"/>
                    </a:lnTo>
                    <a:cubicBezTo>
                      <a:pt x="0" y="10513"/>
                      <a:pt x="10513" y="0"/>
                      <a:pt x="23481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2605078" cy="11101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1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122933" y="690793"/>
              <a:ext cx="10942343" cy="4075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0A2E76"/>
                  </a:solidFill>
                  <a:latin typeface="Open Sauce"/>
                </a:rPr>
                <a:t>It is a series of vibrations or oscillations traveling from on</a:t>
              </a:r>
              <a:r>
                <a:rPr lang="en-US" sz="3500" u="none">
                  <a:solidFill>
                    <a:srgbClr val="0A2E76"/>
                  </a:solidFill>
                  <a:latin typeface="Open Sauce"/>
                </a:rPr>
                <a:t>e</a:t>
              </a:r>
              <a:r>
                <a:rPr lang="en-US" sz="3500">
                  <a:solidFill>
                    <a:srgbClr val="0A2E76"/>
                  </a:solidFill>
                  <a:latin typeface="Open Sauce"/>
                </a:rPr>
                <a:t> </a:t>
              </a:r>
              <a:r>
                <a:rPr lang="en-US" sz="3500" u="none">
                  <a:solidFill>
                    <a:srgbClr val="0A2E76"/>
                  </a:solidFill>
                  <a:latin typeface="Open Sauce"/>
                </a:rPr>
                <a:t>p</a:t>
              </a:r>
              <a:r>
                <a:rPr lang="en-US" sz="3500">
                  <a:solidFill>
                    <a:srgbClr val="0A2E76"/>
                  </a:solidFill>
                  <a:latin typeface="Open Sauce"/>
                </a:rPr>
                <a:t>o</a:t>
              </a:r>
              <a:r>
                <a:rPr lang="en-US" sz="3500" u="none">
                  <a:solidFill>
                    <a:srgbClr val="0A2E76"/>
                  </a:solidFill>
                  <a:latin typeface="Open Sauce"/>
                </a:rPr>
                <a:t>i</a:t>
              </a:r>
              <a:r>
                <a:rPr lang="en-US" sz="3500">
                  <a:solidFill>
                    <a:srgbClr val="0A2E76"/>
                  </a:solidFill>
                  <a:latin typeface="Open Sauce"/>
                </a:rPr>
                <a:t>nt to another. </a:t>
              </a:r>
            </a:p>
            <a:p>
              <a:pPr marL="755651" lvl="1" indent="-377825" algn="l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0A2E76"/>
                  </a:solidFill>
                  <a:latin typeface="Open Sauce"/>
                </a:rPr>
                <a:t>It carries energy without transferring matter.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129359" y="3630411"/>
            <a:ext cx="4872766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u="none">
                <a:solidFill>
                  <a:srgbClr val="0A2E76"/>
                </a:solidFill>
                <a:latin typeface="Open Sauce"/>
              </a:rPr>
              <a:t>A small drop of water on a calm water surface can create ripples.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83840" y="806762"/>
            <a:ext cx="8608719" cy="104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50"/>
              </a:lnSpc>
              <a:spcBef>
                <a:spcPct val="0"/>
              </a:spcBef>
            </a:pPr>
            <a:r>
              <a:rPr lang="en-US" sz="6500" u="none">
                <a:solidFill>
                  <a:srgbClr val="0A2E76"/>
                </a:solidFill>
                <a:latin typeface="Open Sauce Heavy"/>
              </a:rPr>
              <a:t>What Is a Wave?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449" y="-149449"/>
            <a:ext cx="18561989" cy="3444339"/>
            <a:chOff x="0" y="0"/>
            <a:chExt cx="4888754" cy="907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8754" cy="907151"/>
            </a:xfrm>
            <a:custGeom>
              <a:avLst/>
              <a:gdLst/>
              <a:ahLst/>
              <a:cxnLst/>
              <a:rect l="l" t="t" r="r" b="b"/>
              <a:pathLst>
                <a:path w="4888754" h="907151">
                  <a:moveTo>
                    <a:pt x="0" y="0"/>
                  </a:moveTo>
                  <a:lnTo>
                    <a:pt x="4888754" y="0"/>
                  </a:lnTo>
                  <a:lnTo>
                    <a:pt x="4888754" y="907151"/>
                  </a:lnTo>
                  <a:lnTo>
                    <a:pt x="0" y="907151"/>
                  </a:lnTo>
                  <a:close/>
                </a:path>
              </a:pathLst>
            </a:custGeom>
            <a:solidFill>
              <a:srgbClr val="97A1A9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8754" cy="92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02241" y="5117526"/>
            <a:ext cx="11883519" cy="3867545"/>
          </a:xfrm>
          <a:custGeom>
            <a:avLst/>
            <a:gdLst/>
            <a:ahLst/>
            <a:cxnLst/>
            <a:rect l="l" t="t" r="r" b="b"/>
            <a:pathLst>
              <a:path w="11883519" h="3867545">
                <a:moveTo>
                  <a:pt x="0" y="0"/>
                </a:moveTo>
                <a:lnTo>
                  <a:pt x="11883518" y="0"/>
                </a:lnTo>
                <a:lnTo>
                  <a:pt x="11883518" y="3867545"/>
                </a:lnTo>
                <a:lnTo>
                  <a:pt x="0" y="3867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7381691" y="6782605"/>
            <a:ext cx="7704069" cy="0"/>
          </a:xfrm>
          <a:prstGeom prst="line">
            <a:avLst/>
          </a:prstGeom>
          <a:ln w="38100" cap="flat">
            <a:solidFill>
              <a:srgbClr val="8FABD4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2692152" y="5884709"/>
            <a:ext cx="0" cy="862758"/>
          </a:xfrm>
          <a:prstGeom prst="line">
            <a:avLst/>
          </a:prstGeom>
          <a:ln w="38100" cap="flat">
            <a:solidFill>
              <a:srgbClr val="FF8C00"/>
            </a:solidFill>
            <a:prstDash val="solid"/>
            <a:headEnd type="triangle" w="lg" len="med"/>
            <a:tailEnd type="triangle" w="lg" len="med"/>
          </a:ln>
        </p:spPr>
      </p:sp>
      <p:grpSp>
        <p:nvGrpSpPr>
          <p:cNvPr id="8" name="Group 8"/>
          <p:cNvGrpSpPr/>
          <p:nvPr/>
        </p:nvGrpSpPr>
        <p:grpSpPr>
          <a:xfrm>
            <a:off x="1283626" y="864852"/>
            <a:ext cx="8533995" cy="1562947"/>
            <a:chOff x="0" y="0"/>
            <a:chExt cx="11378659" cy="2083929"/>
          </a:xfrm>
        </p:grpSpPr>
        <p:sp>
          <p:nvSpPr>
            <p:cNvPr id="9" name="TextBox 9"/>
            <p:cNvSpPr txBox="1"/>
            <p:nvPr/>
          </p:nvSpPr>
          <p:spPr>
            <a:xfrm>
              <a:off x="0" y="714446"/>
              <a:ext cx="11378659" cy="1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45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0A2E76"/>
                  </a:solidFill>
                  <a:latin typeface="Open Sauce Heavy"/>
                </a:rPr>
                <a:t>Transverse Wave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0847061" cy="731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A2E76"/>
                  </a:solidFill>
                  <a:latin typeface="Open Sauce Bold"/>
                </a:rPr>
                <a:t>TYPES OF WAVES: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59274" y="864852"/>
            <a:ext cx="6743029" cy="2806253"/>
            <a:chOff x="0" y="0"/>
            <a:chExt cx="8990706" cy="374167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990706" cy="3741670"/>
              <a:chOff x="0" y="0"/>
              <a:chExt cx="1775942" cy="739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775942" cy="739095"/>
              </a:xfrm>
              <a:custGeom>
                <a:avLst/>
                <a:gdLst/>
                <a:ahLst/>
                <a:cxnLst/>
                <a:rect l="l" t="t" r="r" b="b"/>
                <a:pathLst>
                  <a:path w="1775942" h="739095">
                    <a:moveTo>
                      <a:pt x="34444" y="0"/>
                    </a:moveTo>
                    <a:lnTo>
                      <a:pt x="1741498" y="0"/>
                    </a:lnTo>
                    <a:cubicBezTo>
                      <a:pt x="1760521" y="0"/>
                      <a:pt x="1775942" y="15421"/>
                      <a:pt x="1775942" y="34444"/>
                    </a:cubicBezTo>
                    <a:lnTo>
                      <a:pt x="1775942" y="704651"/>
                    </a:lnTo>
                    <a:cubicBezTo>
                      <a:pt x="1775942" y="723674"/>
                      <a:pt x="1760521" y="739095"/>
                      <a:pt x="1741498" y="739095"/>
                    </a:cubicBezTo>
                    <a:lnTo>
                      <a:pt x="34444" y="739095"/>
                    </a:lnTo>
                    <a:cubicBezTo>
                      <a:pt x="15421" y="739095"/>
                      <a:pt x="0" y="723674"/>
                      <a:pt x="0" y="704651"/>
                    </a:cubicBezTo>
                    <a:lnTo>
                      <a:pt x="0" y="34444"/>
                    </a:lnTo>
                    <a:cubicBezTo>
                      <a:pt x="0" y="15421"/>
                      <a:pt x="15421" y="0"/>
                      <a:pt x="34444" y="0"/>
                    </a:cubicBezTo>
                    <a:close/>
                  </a:path>
                </a:pathLst>
              </a:custGeom>
              <a:solidFill>
                <a:srgbClr val="F7F6F8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1775942" cy="7676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65529" y="728893"/>
              <a:ext cx="7459648" cy="225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0A2E76"/>
                  </a:solidFill>
                  <a:latin typeface="Open Sauce"/>
                </a:rPr>
                <a:t>vibrations of particles are </a:t>
              </a:r>
              <a:r>
                <a:rPr lang="en-US" sz="3500" u="sng">
                  <a:solidFill>
                    <a:srgbClr val="0A2E76"/>
                  </a:solidFill>
                  <a:latin typeface="Open Sauce Bold"/>
                </a:rPr>
                <a:t>perpendicular</a:t>
              </a:r>
              <a:r>
                <a:rPr lang="en-US" sz="3500">
                  <a:solidFill>
                    <a:srgbClr val="0A2E76"/>
                  </a:solidFill>
                  <a:latin typeface="Open Sauce"/>
                </a:rPr>
                <a:t> to the direction of travel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893176" y="7390904"/>
            <a:ext cx="170091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A2E76"/>
                </a:solidFill>
                <a:latin typeface="Open Sauce"/>
              </a:rPr>
              <a:t>direction of travel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02241" y="5575234"/>
            <a:ext cx="170091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A2E76"/>
                </a:solidFill>
                <a:latin typeface="Open Sauce"/>
              </a:rPr>
              <a:t>vibration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71379" y="5698486"/>
            <a:ext cx="18477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8C00"/>
                </a:solidFill>
                <a:latin typeface="Open Sauce"/>
              </a:rPr>
              <a:t>amplitude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58353" y="7954013"/>
            <a:ext cx="2453309" cy="48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CB47CB"/>
                </a:solidFill>
                <a:latin typeface="Open Sauce"/>
              </a:rPr>
              <a:t>wavelength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59057" y="4947750"/>
            <a:ext cx="19500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5139"/>
                </a:solidFill>
                <a:latin typeface="Open Sauce"/>
              </a:rPr>
              <a:t>crest</a:t>
            </a:r>
          </a:p>
        </p:txBody>
      </p:sp>
      <p:sp>
        <p:nvSpPr>
          <p:cNvPr id="21" name="AutoShape 21"/>
          <p:cNvSpPr/>
          <p:nvPr/>
        </p:nvSpPr>
        <p:spPr>
          <a:xfrm>
            <a:off x="9645964" y="5641909"/>
            <a:ext cx="3019994" cy="19050"/>
          </a:xfrm>
          <a:prstGeom prst="line">
            <a:avLst/>
          </a:prstGeom>
          <a:ln w="38100" cap="flat">
            <a:solidFill>
              <a:srgbClr val="FF5139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>
            <a:off x="11161409" y="7877813"/>
            <a:ext cx="3061486" cy="0"/>
          </a:xfrm>
          <a:prstGeom prst="line">
            <a:avLst/>
          </a:prstGeom>
          <a:ln w="38100" cap="flat">
            <a:solidFill>
              <a:srgbClr val="CB47CB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23" name="AutoShape 23"/>
          <p:cNvSpPr/>
          <p:nvPr/>
        </p:nvSpPr>
        <p:spPr>
          <a:xfrm>
            <a:off x="8143963" y="7597361"/>
            <a:ext cx="0" cy="560903"/>
          </a:xfrm>
          <a:prstGeom prst="line">
            <a:avLst/>
          </a:prstGeom>
          <a:ln w="47625" cap="flat">
            <a:solidFill>
              <a:srgbClr val="99B83C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7791159" y="8101115"/>
            <a:ext cx="1130123" cy="48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7A942E"/>
                </a:solidFill>
                <a:latin typeface="Open Sauce"/>
              </a:rPr>
              <a:t>trough</a:t>
            </a:r>
          </a:p>
        </p:txBody>
      </p:sp>
      <p:sp>
        <p:nvSpPr>
          <p:cNvPr id="25" name="AutoShape 25"/>
          <p:cNvSpPr/>
          <p:nvPr/>
        </p:nvSpPr>
        <p:spPr>
          <a:xfrm>
            <a:off x="9622151" y="5389048"/>
            <a:ext cx="0" cy="496232"/>
          </a:xfrm>
          <a:prstGeom prst="line">
            <a:avLst/>
          </a:prstGeom>
          <a:ln w="47625" cap="flat">
            <a:solidFill>
              <a:srgbClr val="FF5139"/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26" name="AutoShape 26"/>
          <p:cNvSpPr/>
          <p:nvPr/>
        </p:nvSpPr>
        <p:spPr>
          <a:xfrm>
            <a:off x="12715964" y="5389048"/>
            <a:ext cx="0" cy="495947"/>
          </a:xfrm>
          <a:prstGeom prst="line">
            <a:avLst/>
          </a:prstGeom>
          <a:ln w="47625" cap="flat">
            <a:solidFill>
              <a:srgbClr val="FF5139"/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27" name="AutoShape 27"/>
          <p:cNvSpPr/>
          <p:nvPr/>
        </p:nvSpPr>
        <p:spPr>
          <a:xfrm>
            <a:off x="8143963" y="7597361"/>
            <a:ext cx="0" cy="560903"/>
          </a:xfrm>
          <a:prstGeom prst="line">
            <a:avLst/>
          </a:prstGeom>
          <a:ln w="47625" cap="flat">
            <a:solidFill>
              <a:srgbClr val="7A942E"/>
            </a:solidFill>
            <a:prstDash val="sysDot"/>
            <a:headEnd type="triangle" w="lg" len="med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11132148" y="7597361"/>
            <a:ext cx="0" cy="560903"/>
          </a:xfrm>
          <a:prstGeom prst="line">
            <a:avLst/>
          </a:prstGeom>
          <a:ln w="47625" cap="flat">
            <a:solidFill>
              <a:srgbClr val="7A942E"/>
            </a:solidFill>
            <a:prstDash val="sysDot"/>
            <a:headEnd type="triangle" w="lg" len="med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4271432" y="7597361"/>
            <a:ext cx="0" cy="560903"/>
          </a:xfrm>
          <a:prstGeom prst="line">
            <a:avLst/>
          </a:prstGeom>
          <a:ln w="47625" cap="flat">
            <a:solidFill>
              <a:srgbClr val="7A942E"/>
            </a:solidFill>
            <a:prstDash val="sysDot"/>
            <a:headEnd type="triangle" w="lg" len="med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449" y="-149449"/>
            <a:ext cx="18561989" cy="3444339"/>
            <a:chOff x="0" y="0"/>
            <a:chExt cx="4888754" cy="907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8754" cy="907151"/>
            </a:xfrm>
            <a:custGeom>
              <a:avLst/>
              <a:gdLst/>
              <a:ahLst/>
              <a:cxnLst/>
              <a:rect l="l" t="t" r="r" b="b"/>
              <a:pathLst>
                <a:path w="4888754" h="907151">
                  <a:moveTo>
                    <a:pt x="0" y="0"/>
                  </a:moveTo>
                  <a:lnTo>
                    <a:pt x="4888754" y="0"/>
                  </a:lnTo>
                  <a:lnTo>
                    <a:pt x="4888754" y="907151"/>
                  </a:lnTo>
                  <a:lnTo>
                    <a:pt x="0" y="907151"/>
                  </a:lnTo>
                  <a:close/>
                </a:path>
              </a:pathLst>
            </a:custGeom>
            <a:solidFill>
              <a:srgbClr val="005897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8754" cy="92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45680" y="5107666"/>
            <a:ext cx="11796640" cy="3067126"/>
          </a:xfrm>
          <a:custGeom>
            <a:avLst/>
            <a:gdLst/>
            <a:ahLst/>
            <a:cxnLst/>
            <a:rect l="l" t="t" r="r" b="b"/>
            <a:pathLst>
              <a:path w="11796640" h="3067126">
                <a:moveTo>
                  <a:pt x="0" y="0"/>
                </a:moveTo>
                <a:lnTo>
                  <a:pt x="11796640" y="0"/>
                </a:lnTo>
                <a:lnTo>
                  <a:pt x="11796640" y="3067126"/>
                </a:lnTo>
                <a:lnTo>
                  <a:pt x="0" y="3067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7794535" y="5953262"/>
            <a:ext cx="3474708" cy="0"/>
          </a:xfrm>
          <a:prstGeom prst="line">
            <a:avLst/>
          </a:prstGeom>
          <a:ln w="47625" cap="flat">
            <a:solidFill>
              <a:srgbClr val="8FABD4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7" name="Group 7"/>
          <p:cNvGrpSpPr/>
          <p:nvPr/>
        </p:nvGrpSpPr>
        <p:grpSpPr>
          <a:xfrm>
            <a:off x="10259274" y="864852"/>
            <a:ext cx="6743029" cy="2806253"/>
            <a:chOff x="0" y="0"/>
            <a:chExt cx="8990706" cy="374167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990706" cy="3741670"/>
              <a:chOff x="0" y="0"/>
              <a:chExt cx="1775942" cy="73909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75942" cy="739095"/>
              </a:xfrm>
              <a:custGeom>
                <a:avLst/>
                <a:gdLst/>
                <a:ahLst/>
                <a:cxnLst/>
                <a:rect l="l" t="t" r="r" b="b"/>
                <a:pathLst>
                  <a:path w="1775942" h="739095">
                    <a:moveTo>
                      <a:pt x="34444" y="0"/>
                    </a:moveTo>
                    <a:lnTo>
                      <a:pt x="1741498" y="0"/>
                    </a:lnTo>
                    <a:cubicBezTo>
                      <a:pt x="1760521" y="0"/>
                      <a:pt x="1775942" y="15421"/>
                      <a:pt x="1775942" y="34444"/>
                    </a:cubicBezTo>
                    <a:lnTo>
                      <a:pt x="1775942" y="704651"/>
                    </a:lnTo>
                    <a:cubicBezTo>
                      <a:pt x="1775942" y="723674"/>
                      <a:pt x="1760521" y="739095"/>
                      <a:pt x="1741498" y="739095"/>
                    </a:cubicBezTo>
                    <a:lnTo>
                      <a:pt x="34444" y="739095"/>
                    </a:lnTo>
                    <a:cubicBezTo>
                      <a:pt x="15421" y="739095"/>
                      <a:pt x="0" y="723674"/>
                      <a:pt x="0" y="704651"/>
                    </a:cubicBezTo>
                    <a:lnTo>
                      <a:pt x="0" y="34444"/>
                    </a:lnTo>
                    <a:cubicBezTo>
                      <a:pt x="0" y="15421"/>
                      <a:pt x="15421" y="0"/>
                      <a:pt x="34444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1775942" cy="7581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1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765529" y="728893"/>
              <a:ext cx="7459648" cy="225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0A2E76"/>
                  </a:solidFill>
                  <a:latin typeface="Open Sauce"/>
                </a:rPr>
                <a:t>vibrations of particles are </a:t>
              </a:r>
              <a:r>
                <a:rPr lang="en-US" sz="3500" u="sng">
                  <a:solidFill>
                    <a:srgbClr val="0A2E76"/>
                  </a:solidFill>
                  <a:latin typeface="Open Sauce Bold"/>
                </a:rPr>
                <a:t>parallel</a:t>
              </a:r>
              <a:r>
                <a:rPr lang="en-US" sz="3500">
                  <a:solidFill>
                    <a:srgbClr val="0A2E76"/>
                  </a:solidFill>
                  <a:latin typeface="Open Sauce"/>
                </a:rPr>
                <a:t> to the direction of travel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83626" y="864852"/>
            <a:ext cx="8135465" cy="1562947"/>
            <a:chOff x="0" y="0"/>
            <a:chExt cx="10847286" cy="208392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714446"/>
              <a:ext cx="10847286" cy="1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45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Open Sauce Heavy"/>
                </a:rPr>
                <a:t>Longitudinal Wave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0340514" cy="731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FFFFFF"/>
                  </a:solidFill>
                  <a:latin typeface="Open Sauce Bold"/>
                </a:rPr>
                <a:t>TYPES OF WAVES: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930165" y="4437232"/>
            <a:ext cx="208827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A2E76"/>
                </a:solidFill>
                <a:latin typeface="Open Sauce"/>
              </a:rPr>
              <a:t>vibration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67520" y="8213613"/>
            <a:ext cx="279687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A2E76"/>
                </a:solidFill>
                <a:latin typeface="Open Sauce"/>
              </a:rPr>
              <a:t>rarefaction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47124" y="8213613"/>
            <a:ext cx="279687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A2E76"/>
                </a:solidFill>
                <a:latin typeface="Open Sauce"/>
              </a:rPr>
              <a:t>compression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10772" y="5186225"/>
            <a:ext cx="421663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A2E76"/>
                </a:solidFill>
                <a:latin typeface="Open Sauce"/>
              </a:rPr>
              <a:t>direction of travel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265" y="-158974"/>
            <a:ext cx="18613261" cy="2875419"/>
            <a:chOff x="0" y="0"/>
            <a:chExt cx="4902258" cy="7573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2258" cy="757312"/>
            </a:xfrm>
            <a:custGeom>
              <a:avLst/>
              <a:gdLst/>
              <a:ahLst/>
              <a:cxnLst/>
              <a:rect l="l" t="t" r="r" b="b"/>
              <a:pathLst>
                <a:path w="4902258" h="757312">
                  <a:moveTo>
                    <a:pt x="0" y="0"/>
                  </a:moveTo>
                  <a:lnTo>
                    <a:pt x="4902258" y="0"/>
                  </a:lnTo>
                  <a:lnTo>
                    <a:pt x="4902258" y="757312"/>
                  </a:lnTo>
                  <a:lnTo>
                    <a:pt x="0" y="757312"/>
                  </a:lnTo>
                  <a:close/>
                </a:path>
              </a:pathLst>
            </a:custGeom>
            <a:solidFill>
              <a:srgbClr val="829FB5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2258" cy="77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98851" y="806762"/>
            <a:ext cx="15490298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50"/>
              </a:lnSpc>
              <a:spcBef>
                <a:spcPct val="0"/>
              </a:spcBef>
            </a:pPr>
            <a:r>
              <a:rPr lang="en-US" sz="6500">
                <a:solidFill>
                  <a:srgbClr val="0A2E76"/>
                </a:solidFill>
                <a:latin typeface="Open Sauce Heavy"/>
              </a:rPr>
              <a:t>Slinky Wave Models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86729" y="4596036"/>
            <a:ext cx="7420637" cy="3377753"/>
            <a:chOff x="0" y="0"/>
            <a:chExt cx="9894183" cy="450367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9894183" cy="4503670"/>
              <a:chOff x="0" y="0"/>
              <a:chExt cx="1954406" cy="889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54406" cy="889614"/>
              </a:xfrm>
              <a:custGeom>
                <a:avLst/>
                <a:gdLst/>
                <a:ahLst/>
                <a:cxnLst/>
                <a:rect l="l" t="t" r="r" b="b"/>
                <a:pathLst>
                  <a:path w="1954406" h="889614">
                    <a:moveTo>
                      <a:pt x="31299" y="0"/>
                    </a:moveTo>
                    <a:lnTo>
                      <a:pt x="1923108" y="0"/>
                    </a:lnTo>
                    <a:cubicBezTo>
                      <a:pt x="1940394" y="0"/>
                      <a:pt x="1954406" y="14013"/>
                      <a:pt x="1954406" y="31299"/>
                    </a:cubicBezTo>
                    <a:lnTo>
                      <a:pt x="1954406" y="858315"/>
                    </a:lnTo>
                    <a:cubicBezTo>
                      <a:pt x="1954406" y="875601"/>
                      <a:pt x="1940394" y="889614"/>
                      <a:pt x="1923108" y="889614"/>
                    </a:cubicBezTo>
                    <a:lnTo>
                      <a:pt x="31299" y="889614"/>
                    </a:lnTo>
                    <a:cubicBezTo>
                      <a:pt x="14013" y="889614"/>
                      <a:pt x="0" y="875601"/>
                      <a:pt x="0" y="858315"/>
                    </a:cubicBezTo>
                    <a:lnTo>
                      <a:pt x="0" y="31299"/>
                    </a:lnTo>
                    <a:cubicBezTo>
                      <a:pt x="0" y="14013"/>
                      <a:pt x="14013" y="0"/>
                      <a:pt x="31299" y="0"/>
                    </a:cubicBezTo>
                    <a:close/>
                  </a:path>
                </a:pathLst>
              </a:custGeom>
              <a:solidFill>
                <a:srgbClr val="F7F6F8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954406" cy="9181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42457" y="728893"/>
              <a:ext cx="8209268" cy="3017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0A2E76"/>
                  </a:solidFill>
                  <a:latin typeface="Open Sauce Bold"/>
                </a:rPr>
                <a:t>Let's think.</a:t>
              </a:r>
              <a:r>
                <a:rPr lang="en-US" sz="3500">
                  <a:solidFill>
                    <a:srgbClr val="0A2E76"/>
                  </a:solidFill>
                  <a:latin typeface="Open Sauce"/>
                </a:rPr>
                <a:t> How could you use a Slinky to demonstrate how transverse and longitudinal waves behave?</a:t>
              </a: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514390" y="3001044"/>
            <a:ext cx="6593493" cy="6567737"/>
            <a:chOff x="0" y="0"/>
            <a:chExt cx="6502400" cy="6477000"/>
          </a:xfrm>
        </p:grpSpPr>
        <p:sp>
          <p:nvSpPr>
            <p:cNvPr id="12" name="Freeform 1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-46102" t="-64026" r="-3257" b="-61156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7F6F8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265" y="2492273"/>
            <a:ext cx="9343265" cy="7970595"/>
            <a:chOff x="0" y="0"/>
            <a:chExt cx="2460778" cy="20992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0778" cy="2099251"/>
            </a:xfrm>
            <a:custGeom>
              <a:avLst/>
              <a:gdLst/>
              <a:ahLst/>
              <a:cxnLst/>
              <a:rect l="l" t="t" r="r" b="b"/>
              <a:pathLst>
                <a:path w="2460778" h="2099251">
                  <a:moveTo>
                    <a:pt x="0" y="0"/>
                  </a:moveTo>
                  <a:lnTo>
                    <a:pt x="2460778" y="0"/>
                  </a:lnTo>
                  <a:lnTo>
                    <a:pt x="2460778" y="2099251"/>
                  </a:lnTo>
                  <a:lnTo>
                    <a:pt x="0" y="2099251"/>
                  </a:lnTo>
                  <a:close/>
                </a:path>
              </a:pathLst>
            </a:custGeom>
            <a:solidFill>
              <a:srgbClr val="C3D6EF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60778" cy="2118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99265" y="-158974"/>
            <a:ext cx="18613261" cy="2875419"/>
            <a:chOff x="0" y="0"/>
            <a:chExt cx="4902258" cy="7573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2258" cy="757312"/>
            </a:xfrm>
            <a:custGeom>
              <a:avLst/>
              <a:gdLst/>
              <a:ahLst/>
              <a:cxnLst/>
              <a:rect l="l" t="t" r="r" b="b"/>
              <a:pathLst>
                <a:path w="4902258" h="757312">
                  <a:moveTo>
                    <a:pt x="0" y="0"/>
                  </a:moveTo>
                  <a:lnTo>
                    <a:pt x="4902258" y="0"/>
                  </a:lnTo>
                  <a:lnTo>
                    <a:pt x="4902258" y="757312"/>
                  </a:lnTo>
                  <a:lnTo>
                    <a:pt x="0" y="757312"/>
                  </a:lnTo>
                  <a:close/>
                </a:path>
              </a:pathLst>
            </a:custGeom>
            <a:solidFill>
              <a:srgbClr val="EDEDED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902258" cy="77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6161" y="4610055"/>
            <a:ext cx="6302913" cy="3386643"/>
            <a:chOff x="0" y="0"/>
            <a:chExt cx="1660026" cy="8919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60026" cy="891955"/>
            </a:xfrm>
            <a:custGeom>
              <a:avLst/>
              <a:gdLst/>
              <a:ahLst/>
              <a:cxnLst/>
              <a:rect l="l" t="t" r="r" b="b"/>
              <a:pathLst>
                <a:path w="1660026" h="891955">
                  <a:moveTo>
                    <a:pt x="36849" y="0"/>
                  </a:moveTo>
                  <a:lnTo>
                    <a:pt x="1623177" y="0"/>
                  </a:lnTo>
                  <a:cubicBezTo>
                    <a:pt x="1632950" y="0"/>
                    <a:pt x="1642323" y="3882"/>
                    <a:pt x="1649233" y="10793"/>
                  </a:cubicBezTo>
                  <a:cubicBezTo>
                    <a:pt x="1656144" y="17703"/>
                    <a:pt x="1660026" y="27076"/>
                    <a:pt x="1660026" y="36849"/>
                  </a:cubicBezTo>
                  <a:lnTo>
                    <a:pt x="1660026" y="855106"/>
                  </a:lnTo>
                  <a:cubicBezTo>
                    <a:pt x="1660026" y="864879"/>
                    <a:pt x="1656144" y="874252"/>
                    <a:pt x="1649233" y="881162"/>
                  </a:cubicBezTo>
                  <a:cubicBezTo>
                    <a:pt x="1642323" y="888073"/>
                    <a:pt x="1632950" y="891955"/>
                    <a:pt x="1623177" y="891955"/>
                  </a:cubicBezTo>
                  <a:lnTo>
                    <a:pt x="36849" y="891955"/>
                  </a:lnTo>
                  <a:cubicBezTo>
                    <a:pt x="27076" y="891955"/>
                    <a:pt x="17703" y="888073"/>
                    <a:pt x="10793" y="881162"/>
                  </a:cubicBezTo>
                  <a:cubicBezTo>
                    <a:pt x="3882" y="874252"/>
                    <a:pt x="0" y="864879"/>
                    <a:pt x="0" y="855106"/>
                  </a:cubicBezTo>
                  <a:lnTo>
                    <a:pt x="0" y="36849"/>
                  </a:lnTo>
                  <a:cubicBezTo>
                    <a:pt x="0" y="27076"/>
                    <a:pt x="3882" y="17703"/>
                    <a:pt x="10793" y="10793"/>
                  </a:cubicBezTo>
                  <a:cubicBezTo>
                    <a:pt x="17703" y="3882"/>
                    <a:pt x="27076" y="0"/>
                    <a:pt x="36849" y="0"/>
                  </a:cubicBezTo>
                  <a:close/>
                </a:path>
              </a:pathLst>
            </a:custGeom>
            <a:solidFill>
              <a:srgbClr val="F7F6F8"/>
            </a:solidFill>
            <a:ln w="19050" cap="rnd">
              <a:solidFill>
                <a:srgbClr val="0A2E76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660026" cy="920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52833" y="5140336"/>
            <a:ext cx="5229568" cy="228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A2E76"/>
                </a:solidFill>
                <a:latin typeface="Open Sauce"/>
              </a:rPr>
              <a:t>light waves ripple on a water surface</a:t>
            </a:r>
          </a:p>
          <a:p>
            <a:pPr marL="604519" lvl="1" indent="-302260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A2E76"/>
                </a:solidFill>
                <a:latin typeface="Open Sauce"/>
              </a:rPr>
              <a:t>Slinky moving up and down</a:t>
            </a:r>
          </a:p>
          <a:p>
            <a:pPr marL="604519" lvl="1" indent="-302260" algn="l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A2E76"/>
                </a:solidFill>
                <a:latin typeface="Open Sauce"/>
              </a:rPr>
              <a:t>S-waves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566647" y="4610055"/>
            <a:ext cx="6302913" cy="3386643"/>
            <a:chOff x="0" y="0"/>
            <a:chExt cx="1660026" cy="8919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60026" cy="891955"/>
            </a:xfrm>
            <a:custGeom>
              <a:avLst/>
              <a:gdLst/>
              <a:ahLst/>
              <a:cxnLst/>
              <a:rect l="l" t="t" r="r" b="b"/>
              <a:pathLst>
                <a:path w="1660026" h="891955">
                  <a:moveTo>
                    <a:pt x="36849" y="0"/>
                  </a:moveTo>
                  <a:lnTo>
                    <a:pt x="1623177" y="0"/>
                  </a:lnTo>
                  <a:cubicBezTo>
                    <a:pt x="1632950" y="0"/>
                    <a:pt x="1642323" y="3882"/>
                    <a:pt x="1649233" y="10793"/>
                  </a:cubicBezTo>
                  <a:cubicBezTo>
                    <a:pt x="1656144" y="17703"/>
                    <a:pt x="1660026" y="27076"/>
                    <a:pt x="1660026" y="36849"/>
                  </a:cubicBezTo>
                  <a:lnTo>
                    <a:pt x="1660026" y="855106"/>
                  </a:lnTo>
                  <a:cubicBezTo>
                    <a:pt x="1660026" y="864879"/>
                    <a:pt x="1656144" y="874252"/>
                    <a:pt x="1649233" y="881162"/>
                  </a:cubicBezTo>
                  <a:cubicBezTo>
                    <a:pt x="1642323" y="888073"/>
                    <a:pt x="1632950" y="891955"/>
                    <a:pt x="1623177" y="891955"/>
                  </a:cubicBezTo>
                  <a:lnTo>
                    <a:pt x="36849" y="891955"/>
                  </a:lnTo>
                  <a:cubicBezTo>
                    <a:pt x="27076" y="891955"/>
                    <a:pt x="17703" y="888073"/>
                    <a:pt x="10793" y="881162"/>
                  </a:cubicBezTo>
                  <a:cubicBezTo>
                    <a:pt x="3882" y="874252"/>
                    <a:pt x="0" y="864879"/>
                    <a:pt x="0" y="855106"/>
                  </a:cubicBezTo>
                  <a:lnTo>
                    <a:pt x="0" y="36849"/>
                  </a:lnTo>
                  <a:cubicBezTo>
                    <a:pt x="0" y="27076"/>
                    <a:pt x="3882" y="17703"/>
                    <a:pt x="10793" y="10793"/>
                  </a:cubicBezTo>
                  <a:cubicBezTo>
                    <a:pt x="17703" y="3882"/>
                    <a:pt x="27076" y="0"/>
                    <a:pt x="36849" y="0"/>
                  </a:cubicBezTo>
                  <a:close/>
                </a:path>
              </a:pathLst>
            </a:custGeom>
            <a:solidFill>
              <a:srgbClr val="F7F6F8"/>
            </a:solidFill>
            <a:ln w="19050" cap="rnd">
              <a:solidFill>
                <a:srgbClr val="0A2E76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60026" cy="920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103319" y="5368880"/>
            <a:ext cx="4592185" cy="1830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A2E76"/>
                </a:solidFill>
                <a:latin typeface="Open Sauce"/>
              </a:rPr>
              <a:t>sound waves</a:t>
            </a:r>
          </a:p>
          <a:p>
            <a:pPr marL="604519" lvl="1" indent="-302260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A2E76"/>
                </a:solidFill>
                <a:latin typeface="Open Sauce"/>
              </a:rPr>
              <a:t>Slinky move back and forth</a:t>
            </a:r>
          </a:p>
          <a:p>
            <a:pPr marL="604519" lvl="1" indent="-302260" algn="l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A2E76"/>
                </a:solidFill>
                <a:latin typeface="Open Sauce"/>
              </a:rPr>
              <a:t>P-waves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033303" y="7557306"/>
            <a:ext cx="5369600" cy="1396096"/>
          </a:xfrm>
          <a:custGeom>
            <a:avLst/>
            <a:gdLst/>
            <a:ahLst/>
            <a:cxnLst/>
            <a:rect l="l" t="t" r="r" b="b"/>
            <a:pathLst>
              <a:path w="5369600" h="1396096">
                <a:moveTo>
                  <a:pt x="0" y="0"/>
                </a:moveTo>
                <a:lnTo>
                  <a:pt x="5369600" y="0"/>
                </a:lnTo>
                <a:lnTo>
                  <a:pt x="5369600" y="1396096"/>
                </a:lnTo>
                <a:lnTo>
                  <a:pt x="0" y="1396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19058" y="7557306"/>
            <a:ext cx="5906618" cy="1922336"/>
          </a:xfrm>
          <a:custGeom>
            <a:avLst/>
            <a:gdLst/>
            <a:ahLst/>
            <a:cxnLst/>
            <a:rect l="l" t="t" r="r" b="b"/>
            <a:pathLst>
              <a:path w="5906618" h="1922336">
                <a:moveTo>
                  <a:pt x="0" y="0"/>
                </a:moveTo>
                <a:lnTo>
                  <a:pt x="5906619" y="0"/>
                </a:lnTo>
                <a:lnTo>
                  <a:pt x="5906619" y="1922336"/>
                </a:lnTo>
                <a:lnTo>
                  <a:pt x="0" y="1922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416161" y="3418348"/>
            <a:ext cx="6302913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  <a:spcBef>
                <a:spcPct val="0"/>
              </a:spcBef>
            </a:pPr>
            <a:r>
              <a:rPr lang="en-US" sz="5000">
                <a:solidFill>
                  <a:srgbClr val="0A2E76"/>
                </a:solidFill>
                <a:latin typeface="Open Sauce Heavy"/>
              </a:rPr>
              <a:t>Transverse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66647" y="3418348"/>
            <a:ext cx="6302913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  <a:spcBef>
                <a:spcPct val="0"/>
              </a:spcBef>
            </a:pPr>
            <a:r>
              <a:rPr lang="en-US" sz="5000">
                <a:solidFill>
                  <a:srgbClr val="0A2E76"/>
                </a:solidFill>
                <a:latin typeface="Open Sauce Heavy"/>
              </a:rPr>
              <a:t>Longitudinal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53017" y="806762"/>
            <a:ext cx="12381967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50"/>
              </a:lnSpc>
              <a:spcBef>
                <a:spcPct val="0"/>
              </a:spcBef>
            </a:pPr>
            <a:r>
              <a:rPr lang="en-US" sz="6500">
                <a:solidFill>
                  <a:srgbClr val="0A2E76"/>
                </a:solidFill>
                <a:latin typeface="Open Sauce Heavy"/>
              </a:rPr>
              <a:t>Examples of Waves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A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265" y="2492273"/>
            <a:ext cx="6291263" cy="7970595"/>
            <a:chOff x="0" y="0"/>
            <a:chExt cx="1656958" cy="20992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6958" cy="2099251"/>
            </a:xfrm>
            <a:custGeom>
              <a:avLst/>
              <a:gdLst/>
              <a:ahLst/>
              <a:cxnLst/>
              <a:rect l="l" t="t" r="r" b="b"/>
              <a:pathLst>
                <a:path w="1656958" h="2099251">
                  <a:moveTo>
                    <a:pt x="0" y="0"/>
                  </a:moveTo>
                  <a:lnTo>
                    <a:pt x="1656958" y="0"/>
                  </a:lnTo>
                  <a:lnTo>
                    <a:pt x="1656958" y="2099251"/>
                  </a:lnTo>
                  <a:lnTo>
                    <a:pt x="0" y="2099251"/>
                  </a:lnTo>
                  <a:close/>
                </a:path>
              </a:pathLst>
            </a:custGeom>
            <a:solidFill>
              <a:srgbClr val="EDEDED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656958" cy="2118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6002" y="2492273"/>
            <a:ext cx="6217994" cy="7970595"/>
            <a:chOff x="0" y="0"/>
            <a:chExt cx="1637661" cy="20992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7661" cy="2099251"/>
            </a:xfrm>
            <a:custGeom>
              <a:avLst/>
              <a:gdLst/>
              <a:ahLst/>
              <a:cxnLst/>
              <a:rect l="l" t="t" r="r" b="b"/>
              <a:pathLst>
                <a:path w="1637661" h="2099251">
                  <a:moveTo>
                    <a:pt x="0" y="0"/>
                  </a:moveTo>
                  <a:lnTo>
                    <a:pt x="1637661" y="0"/>
                  </a:lnTo>
                  <a:lnTo>
                    <a:pt x="1637661" y="2099251"/>
                  </a:lnTo>
                  <a:lnTo>
                    <a:pt x="0" y="2099251"/>
                  </a:lnTo>
                  <a:close/>
                </a:path>
              </a:pathLst>
            </a:custGeom>
            <a:solidFill>
              <a:srgbClr val="EDEDED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637661" cy="2118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25323" y="2492273"/>
            <a:ext cx="6237355" cy="7970595"/>
            <a:chOff x="0" y="0"/>
            <a:chExt cx="1642760" cy="20992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2760" cy="2099251"/>
            </a:xfrm>
            <a:custGeom>
              <a:avLst/>
              <a:gdLst/>
              <a:ahLst/>
              <a:cxnLst/>
              <a:rect l="l" t="t" r="r" b="b"/>
              <a:pathLst>
                <a:path w="1642760" h="2099251">
                  <a:moveTo>
                    <a:pt x="0" y="0"/>
                  </a:moveTo>
                  <a:lnTo>
                    <a:pt x="1642760" y="0"/>
                  </a:lnTo>
                  <a:lnTo>
                    <a:pt x="1642760" y="2099251"/>
                  </a:lnTo>
                  <a:lnTo>
                    <a:pt x="0" y="2099251"/>
                  </a:lnTo>
                  <a:close/>
                </a:path>
              </a:pathLst>
            </a:custGeom>
            <a:solidFill>
              <a:srgbClr val="EDEDED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642760" cy="2118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99265" y="-158974"/>
            <a:ext cx="18613261" cy="2875419"/>
            <a:chOff x="0" y="0"/>
            <a:chExt cx="4902258" cy="7573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02258" cy="757312"/>
            </a:xfrm>
            <a:custGeom>
              <a:avLst/>
              <a:gdLst/>
              <a:ahLst/>
              <a:cxnLst/>
              <a:rect l="l" t="t" r="r" b="b"/>
              <a:pathLst>
                <a:path w="4902258" h="757312">
                  <a:moveTo>
                    <a:pt x="0" y="0"/>
                  </a:moveTo>
                  <a:lnTo>
                    <a:pt x="4902258" y="0"/>
                  </a:lnTo>
                  <a:lnTo>
                    <a:pt x="4902258" y="757312"/>
                  </a:lnTo>
                  <a:lnTo>
                    <a:pt x="0" y="757312"/>
                  </a:lnTo>
                  <a:close/>
                </a:path>
              </a:pathLst>
            </a:custGeom>
            <a:solidFill>
              <a:srgbClr val="E2A54F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4902258" cy="77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1311" y="5733551"/>
            <a:ext cx="4609161" cy="2472243"/>
            <a:chOff x="0" y="0"/>
            <a:chExt cx="6145549" cy="329632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6145549" cy="3296324"/>
              <a:chOff x="0" y="0"/>
              <a:chExt cx="1213936" cy="65112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13935" cy="651126"/>
              </a:xfrm>
              <a:custGeom>
                <a:avLst/>
                <a:gdLst/>
                <a:ahLst/>
                <a:cxnLst/>
                <a:rect l="l" t="t" r="r" b="b"/>
                <a:pathLst>
                  <a:path w="1213935" h="651126">
                    <a:moveTo>
                      <a:pt x="50390" y="0"/>
                    </a:moveTo>
                    <a:lnTo>
                      <a:pt x="1163545" y="0"/>
                    </a:lnTo>
                    <a:cubicBezTo>
                      <a:pt x="1176909" y="0"/>
                      <a:pt x="1189726" y="5309"/>
                      <a:pt x="1199177" y="14759"/>
                    </a:cubicBezTo>
                    <a:cubicBezTo>
                      <a:pt x="1208627" y="24209"/>
                      <a:pt x="1213935" y="37026"/>
                      <a:pt x="1213935" y="50390"/>
                    </a:cubicBezTo>
                    <a:lnTo>
                      <a:pt x="1213935" y="600735"/>
                    </a:lnTo>
                    <a:cubicBezTo>
                      <a:pt x="1213935" y="614100"/>
                      <a:pt x="1208627" y="626917"/>
                      <a:pt x="1199177" y="636367"/>
                    </a:cubicBezTo>
                    <a:cubicBezTo>
                      <a:pt x="1189726" y="645817"/>
                      <a:pt x="1176909" y="651126"/>
                      <a:pt x="1163545" y="651126"/>
                    </a:cubicBezTo>
                    <a:lnTo>
                      <a:pt x="50390" y="651126"/>
                    </a:lnTo>
                    <a:cubicBezTo>
                      <a:pt x="37026" y="651126"/>
                      <a:pt x="24209" y="645817"/>
                      <a:pt x="14759" y="636367"/>
                    </a:cubicBezTo>
                    <a:cubicBezTo>
                      <a:pt x="5309" y="626917"/>
                      <a:pt x="0" y="614100"/>
                      <a:pt x="0" y="600735"/>
                    </a:cubicBezTo>
                    <a:lnTo>
                      <a:pt x="0" y="50390"/>
                    </a:lnTo>
                    <a:cubicBezTo>
                      <a:pt x="0" y="37026"/>
                      <a:pt x="5309" y="24209"/>
                      <a:pt x="14759" y="14759"/>
                    </a:cubicBezTo>
                    <a:cubicBezTo>
                      <a:pt x="24209" y="5309"/>
                      <a:pt x="37026" y="0"/>
                      <a:pt x="50390" y="0"/>
                    </a:cubicBezTo>
                    <a:close/>
                  </a:path>
                </a:pathLst>
              </a:custGeom>
              <a:solidFill>
                <a:srgbClr val="F7F6F8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213936" cy="6797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523273" y="719368"/>
              <a:ext cx="5099002" cy="1819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0A2E76"/>
                  </a:solidFill>
                  <a:latin typeface="Open Sauce"/>
                </a:rPr>
                <a:t>vibrations or oscillations traveling in space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39419" y="5733551"/>
            <a:ext cx="4609161" cy="2472243"/>
            <a:chOff x="0" y="0"/>
            <a:chExt cx="6145549" cy="3296324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145549" cy="3296324"/>
              <a:chOff x="0" y="0"/>
              <a:chExt cx="1213936" cy="65112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213935" cy="651126"/>
              </a:xfrm>
              <a:custGeom>
                <a:avLst/>
                <a:gdLst/>
                <a:ahLst/>
                <a:cxnLst/>
                <a:rect l="l" t="t" r="r" b="b"/>
                <a:pathLst>
                  <a:path w="1213935" h="651126">
                    <a:moveTo>
                      <a:pt x="50390" y="0"/>
                    </a:moveTo>
                    <a:lnTo>
                      <a:pt x="1163545" y="0"/>
                    </a:lnTo>
                    <a:cubicBezTo>
                      <a:pt x="1176909" y="0"/>
                      <a:pt x="1189726" y="5309"/>
                      <a:pt x="1199177" y="14759"/>
                    </a:cubicBezTo>
                    <a:cubicBezTo>
                      <a:pt x="1208627" y="24209"/>
                      <a:pt x="1213935" y="37026"/>
                      <a:pt x="1213935" y="50390"/>
                    </a:cubicBezTo>
                    <a:lnTo>
                      <a:pt x="1213935" y="600735"/>
                    </a:lnTo>
                    <a:cubicBezTo>
                      <a:pt x="1213935" y="614100"/>
                      <a:pt x="1208627" y="626917"/>
                      <a:pt x="1199177" y="636367"/>
                    </a:cubicBezTo>
                    <a:cubicBezTo>
                      <a:pt x="1189726" y="645817"/>
                      <a:pt x="1176909" y="651126"/>
                      <a:pt x="1163545" y="651126"/>
                    </a:cubicBezTo>
                    <a:lnTo>
                      <a:pt x="50390" y="651126"/>
                    </a:lnTo>
                    <a:cubicBezTo>
                      <a:pt x="37026" y="651126"/>
                      <a:pt x="24209" y="645817"/>
                      <a:pt x="14759" y="636367"/>
                    </a:cubicBezTo>
                    <a:cubicBezTo>
                      <a:pt x="5309" y="626917"/>
                      <a:pt x="0" y="614100"/>
                      <a:pt x="0" y="600735"/>
                    </a:cubicBezTo>
                    <a:lnTo>
                      <a:pt x="0" y="50390"/>
                    </a:lnTo>
                    <a:cubicBezTo>
                      <a:pt x="0" y="37026"/>
                      <a:pt x="5309" y="24209"/>
                      <a:pt x="14759" y="14759"/>
                    </a:cubicBezTo>
                    <a:cubicBezTo>
                      <a:pt x="24209" y="5309"/>
                      <a:pt x="37026" y="0"/>
                      <a:pt x="50390" y="0"/>
                    </a:cubicBezTo>
                    <a:close/>
                  </a:path>
                </a:pathLst>
              </a:custGeom>
              <a:solidFill>
                <a:srgbClr val="F7F6F8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1213936" cy="6797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23273" y="719368"/>
              <a:ext cx="5099002" cy="1819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0A2E76"/>
                  </a:solidFill>
                  <a:latin typeface="Open Sauce"/>
                </a:rPr>
                <a:t>particles vibrate </a:t>
              </a:r>
              <a:r>
                <a:rPr lang="en-US" sz="2799" u="sng">
                  <a:solidFill>
                    <a:srgbClr val="0A2E76"/>
                  </a:solidFill>
                  <a:latin typeface="Open Sauce Bold"/>
                </a:rPr>
                <a:t>perpendicular</a:t>
              </a:r>
              <a:r>
                <a:rPr lang="en-US" sz="2799">
                  <a:solidFill>
                    <a:srgbClr val="0A2E76"/>
                  </a:solidFill>
                  <a:latin typeface="Open Sauce"/>
                </a:rPr>
                <a:t> to the direction of travel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967527" y="5733551"/>
            <a:ext cx="4609161" cy="2472243"/>
            <a:chOff x="0" y="0"/>
            <a:chExt cx="6145549" cy="3296324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6145549" cy="3296324"/>
              <a:chOff x="0" y="0"/>
              <a:chExt cx="1213936" cy="65112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213935" cy="651126"/>
              </a:xfrm>
              <a:custGeom>
                <a:avLst/>
                <a:gdLst/>
                <a:ahLst/>
                <a:cxnLst/>
                <a:rect l="l" t="t" r="r" b="b"/>
                <a:pathLst>
                  <a:path w="1213935" h="651126">
                    <a:moveTo>
                      <a:pt x="50390" y="0"/>
                    </a:moveTo>
                    <a:lnTo>
                      <a:pt x="1163545" y="0"/>
                    </a:lnTo>
                    <a:cubicBezTo>
                      <a:pt x="1176909" y="0"/>
                      <a:pt x="1189726" y="5309"/>
                      <a:pt x="1199177" y="14759"/>
                    </a:cubicBezTo>
                    <a:cubicBezTo>
                      <a:pt x="1208627" y="24209"/>
                      <a:pt x="1213935" y="37026"/>
                      <a:pt x="1213935" y="50390"/>
                    </a:cubicBezTo>
                    <a:lnTo>
                      <a:pt x="1213935" y="600735"/>
                    </a:lnTo>
                    <a:cubicBezTo>
                      <a:pt x="1213935" y="614100"/>
                      <a:pt x="1208627" y="626917"/>
                      <a:pt x="1199177" y="636367"/>
                    </a:cubicBezTo>
                    <a:cubicBezTo>
                      <a:pt x="1189726" y="645817"/>
                      <a:pt x="1176909" y="651126"/>
                      <a:pt x="1163545" y="651126"/>
                    </a:cubicBezTo>
                    <a:lnTo>
                      <a:pt x="50390" y="651126"/>
                    </a:lnTo>
                    <a:cubicBezTo>
                      <a:pt x="37026" y="651126"/>
                      <a:pt x="24209" y="645817"/>
                      <a:pt x="14759" y="636367"/>
                    </a:cubicBezTo>
                    <a:cubicBezTo>
                      <a:pt x="5309" y="626917"/>
                      <a:pt x="0" y="614100"/>
                      <a:pt x="0" y="600735"/>
                    </a:cubicBezTo>
                    <a:lnTo>
                      <a:pt x="0" y="50390"/>
                    </a:lnTo>
                    <a:cubicBezTo>
                      <a:pt x="0" y="37026"/>
                      <a:pt x="5309" y="24209"/>
                      <a:pt x="14759" y="14759"/>
                    </a:cubicBezTo>
                    <a:cubicBezTo>
                      <a:pt x="24209" y="5309"/>
                      <a:pt x="37026" y="0"/>
                      <a:pt x="50390" y="0"/>
                    </a:cubicBezTo>
                    <a:close/>
                  </a:path>
                </a:pathLst>
              </a:custGeom>
              <a:solidFill>
                <a:srgbClr val="F7F6F8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1213936" cy="6797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523273" y="719368"/>
              <a:ext cx="5099002" cy="1819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0A2E76"/>
                  </a:solidFill>
                  <a:latin typeface="Open Sauce"/>
                </a:rPr>
                <a:t>particles vibrate </a:t>
              </a:r>
              <a:r>
                <a:rPr lang="en-US" sz="2799" u="sng">
                  <a:solidFill>
                    <a:srgbClr val="0A2E76"/>
                  </a:solidFill>
                  <a:latin typeface="Open Sauce Bold"/>
                </a:rPr>
                <a:t>parallel</a:t>
              </a:r>
              <a:r>
                <a:rPr lang="en-US" sz="2799">
                  <a:solidFill>
                    <a:srgbClr val="0A2E76"/>
                  </a:solidFill>
                  <a:latin typeface="Open Sauce"/>
                </a:rPr>
                <a:t> to the direction of travel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899525" y="806762"/>
            <a:ext cx="10488951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50"/>
              </a:lnSpc>
              <a:spcBef>
                <a:spcPct val="0"/>
              </a:spcBef>
            </a:pPr>
            <a:r>
              <a:rPr lang="en-US" sz="6500" u="none">
                <a:solidFill>
                  <a:srgbClr val="0A2E76"/>
                </a:solidFill>
                <a:latin typeface="Open Sauce Heavy"/>
              </a:rPr>
              <a:t>Wrap Up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39419" y="3718561"/>
            <a:ext cx="4609161" cy="163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  <a:spcBef>
                <a:spcPct val="0"/>
              </a:spcBef>
            </a:pPr>
            <a:r>
              <a:rPr lang="en-US" sz="5000">
                <a:solidFill>
                  <a:srgbClr val="0A2E76"/>
                </a:solidFill>
                <a:latin typeface="Open Sauce Heavy"/>
              </a:rPr>
              <a:t>Transverse Wave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11311" y="4537711"/>
            <a:ext cx="4609161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  <a:spcBef>
                <a:spcPct val="0"/>
              </a:spcBef>
            </a:pPr>
            <a:r>
              <a:rPr lang="en-US" sz="5000">
                <a:solidFill>
                  <a:srgbClr val="0A2E76"/>
                </a:solidFill>
                <a:latin typeface="Open Sauce Heavy"/>
              </a:rPr>
              <a:t>Wave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967527" y="3718561"/>
            <a:ext cx="4609161" cy="163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  <a:spcBef>
                <a:spcPct val="0"/>
              </a:spcBef>
            </a:pPr>
            <a:r>
              <a:rPr lang="en-US" sz="5000">
                <a:solidFill>
                  <a:srgbClr val="0A2E76"/>
                </a:solidFill>
                <a:latin typeface="Open Sauce Heavy"/>
              </a:rPr>
              <a:t>Longitudinal Wave</a:t>
            </a:r>
          </a:p>
        </p:txBody>
      </p:sp>
      <p:sp>
        <p:nvSpPr>
          <p:cNvPr id="33" name="Freeform 33"/>
          <p:cNvSpPr/>
          <p:nvPr/>
        </p:nvSpPr>
        <p:spPr>
          <a:xfrm rot="-968427">
            <a:off x="15616444" y="561732"/>
            <a:ext cx="2825621" cy="2877947"/>
          </a:xfrm>
          <a:custGeom>
            <a:avLst/>
            <a:gdLst/>
            <a:ahLst/>
            <a:cxnLst/>
            <a:rect l="l" t="t" r="r" b="b"/>
            <a:pathLst>
              <a:path w="2825621" h="2877947">
                <a:moveTo>
                  <a:pt x="0" y="0"/>
                </a:moveTo>
                <a:lnTo>
                  <a:pt x="2825621" y="0"/>
                </a:lnTo>
                <a:lnTo>
                  <a:pt x="2825621" y="2877947"/>
                </a:lnTo>
                <a:lnTo>
                  <a:pt x="0" y="2877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6798193">
            <a:off x="-518779" y="679113"/>
            <a:ext cx="1700069" cy="3740153"/>
          </a:xfrm>
          <a:custGeom>
            <a:avLst/>
            <a:gdLst/>
            <a:ahLst/>
            <a:cxnLst/>
            <a:rect l="l" t="t" r="r" b="b"/>
            <a:pathLst>
              <a:path w="1700069" h="3740153">
                <a:moveTo>
                  <a:pt x="0" y="0"/>
                </a:moveTo>
                <a:lnTo>
                  <a:pt x="1700069" y="0"/>
                </a:lnTo>
                <a:lnTo>
                  <a:pt x="1700069" y="3740152"/>
                </a:lnTo>
                <a:lnTo>
                  <a:pt x="0" y="374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Custom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Open Sauce Bold</vt:lpstr>
      <vt:lpstr>Open Sauce</vt:lpstr>
      <vt:lpstr>Open Sauce Heavy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Waves Presentation</dc:title>
  <dc:creator>lreilly</dc:creator>
  <cp:lastModifiedBy>lreilly</cp:lastModifiedBy>
  <cp:revision>2</cp:revision>
  <dcterms:created xsi:type="dcterms:W3CDTF">2006-08-16T00:00:00Z</dcterms:created>
  <dcterms:modified xsi:type="dcterms:W3CDTF">2023-12-05T17:27:02Z</dcterms:modified>
  <dc:identifier>DAF1ekXSR0c</dc:identifier>
</cp:coreProperties>
</file>